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82" r:id="rId5"/>
    <p:sldId id="272" r:id="rId6"/>
    <p:sldId id="259" r:id="rId7"/>
    <p:sldId id="270" r:id="rId8"/>
    <p:sldId id="266" r:id="rId9"/>
    <p:sldId id="285" r:id="rId10"/>
    <p:sldId id="260" r:id="rId11"/>
    <p:sldId id="263" r:id="rId12"/>
    <p:sldId id="274" r:id="rId13"/>
    <p:sldId id="262" r:id="rId14"/>
    <p:sldId id="276" r:id="rId15"/>
    <p:sldId id="293" r:id="rId16"/>
    <p:sldId id="271" r:id="rId17"/>
    <p:sldId id="292" r:id="rId18"/>
    <p:sldId id="269" r:id="rId19"/>
    <p:sldId id="261" r:id="rId20"/>
    <p:sldId id="280" r:id="rId21"/>
    <p:sldId id="278" r:id="rId22"/>
    <p:sldId id="279" r:id="rId23"/>
    <p:sldId id="281" r:id="rId24"/>
    <p:sldId id="273" r:id="rId25"/>
    <p:sldId id="277" r:id="rId26"/>
    <p:sldId id="284" r:id="rId27"/>
    <p:sldId id="265" r:id="rId28"/>
    <p:sldId id="264" r:id="rId29"/>
    <p:sldId id="268" r:id="rId30"/>
    <p:sldId id="283" r:id="rId31"/>
    <p:sldId id="294" r:id="rId32"/>
    <p:sldId id="267" r:id="rId33"/>
    <p:sldId id="286" r:id="rId34"/>
    <p:sldId id="295" r:id="rId35"/>
    <p:sldId id="290" r:id="rId36"/>
    <p:sldId id="291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tservices" initials="N" lastIdx="1" clrIdx="0">
    <p:extLst>
      <p:ext uri="{19B8F6BF-5375-455C-9EA6-DF929625EA0E}">
        <p15:presenceInfo xmlns:p15="http://schemas.microsoft.com/office/powerpoint/2012/main" userId="Netservic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401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1T10:44:34.694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D5407-0487-4C01-9998-9AFB4D2993C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C92C-D243-40B5-8E1A-E8710B2E8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5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1C30-674C-475B-9673-9A1350FAE114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80C17-8AC6-4408-8DB3-742D8D6B4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11" y="643467"/>
            <a:ext cx="74091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01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31" y="643466"/>
            <a:ext cx="4247938" cy="55710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Playhouse Square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08744" y="6356350"/>
            <a:ext cx="5252484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Terminal Tower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40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Cleveland Public Library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61FD3-2F32-4AE3-A60D-2224F373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08050"/>
            <a:ext cx="7315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94614" y="6356350"/>
            <a:ext cx="7804298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Fountain Of Eternal Life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77900"/>
            <a:ext cx="7315200" cy="4902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Lakes Science Center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advClick="0" advTm="5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6C133-1629-4640-A8F3-8EAAF88A2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ABFFD-331B-4B6B-96E7-C345B56D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Flats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2004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6356350"/>
            <a:ext cx="121920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 Rock And Roll Hall Of Fame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825AD-0E1E-4BC0-B7FA-9802F867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7315200" cy="4876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D883D-91A3-45A7-A3C2-24E9F11D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Cleveland Aquarium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2413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Free Stamp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05247" y="6356350"/>
            <a:ext cx="7740502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Cuyahoga County Courthouse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51AD0-C194-4BB4-81C6-540B79D27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86" y="0"/>
            <a:ext cx="6025424" cy="60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82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">
        <p15:prstTrans prst="fracture"/>
        <p:sndAc>
          <p:stSnd>
            <p:snd r:embed="rId2" name="glass.wav"/>
          </p:stSnd>
        </p:sndAc>
      </p:transition>
    </mc:Choice>
    <mc:Fallback xmlns="">
      <p:transition spd="slow" advClick="0" advTm="1000">
        <p:fade/>
        <p:sndAc>
          <p:stSnd>
            <p:snd r:embed="rId4" name="glas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39" y="0"/>
            <a:ext cx="6391922" cy="611143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00039" y="6356350"/>
            <a:ext cx="6391922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Federal Courthouse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7950"/>
            <a:ext cx="7315200" cy="4102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Soldiers And Sailors Monument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Old Stone Church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7315200" cy="4876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3349" y="6356350"/>
            <a:ext cx="8144539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Cleveland-Marshall College Of Law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7315200" cy="4876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West Side Market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Cleveland Metroparks Zoo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1FDB2-3DB4-432E-8B3A-19571A0D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06" y="300942"/>
            <a:ext cx="8698188" cy="561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52500"/>
            <a:ext cx="7315200" cy="4953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Erie Street Cemetery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49655"/>
            <a:ext cx="7315200" cy="47586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2205" y="6356350"/>
            <a:ext cx="7751134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Western Reserve Law School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0550" y="6356350"/>
            <a:ext cx="7336464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Cleveland Museum Of Art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4C1DC-DB15-4862-85CF-0522D151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28" y="104172"/>
            <a:ext cx="10032308" cy="60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0125"/>
            <a:ext cx="7315200" cy="48577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14130" y="6356350"/>
            <a:ext cx="9590568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Museum Of Contemporary Art Cleveland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v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19150"/>
            <a:ext cx="7315200" cy="52197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Cleveland Botanical Garden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05B12-33CB-433A-97B1-A88FADC4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79450"/>
            <a:ext cx="7315200" cy="54991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6930B-4A57-480D-A004-95DD65E3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4615" y="6356350"/>
            <a:ext cx="802758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Western Reserve Historical Society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98" y="0"/>
            <a:ext cx="4554604" cy="612435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Corner Alley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97000"/>
            <a:ext cx="7315200" cy="4064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Dittrick Medical Museum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2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3000">
        <p:cut/>
      </p:transition>
    </mc:Choice>
    <mc:Fallback>
      <p:transition advClick="0" advTm="3000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112734-8378-4C07-8978-15418273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88438"/>
          </a:xfrm>
        </p:spPr>
        <p:txBody>
          <a:bodyPr>
            <a:noAutofit/>
          </a:bodyPr>
          <a:lstStyle/>
          <a:p>
            <a:pPr algn="ctr"/>
            <a:r>
              <a:rPr lang="en-US" sz="7200" b="1" i="1" dirty="0">
                <a:ln w="0"/>
                <a:solidFill>
                  <a:srgbClr val="0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Coming</a:t>
            </a:r>
            <a:br>
              <a:rPr lang="en-US" sz="7200" b="1" i="1" dirty="0">
                <a:ln w="0"/>
                <a:solidFill>
                  <a:srgbClr val="0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i="1" dirty="0">
                <a:ln w="0"/>
                <a:solidFill>
                  <a:srgbClr val="0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Enjoy Your Stay In</a:t>
            </a:r>
            <a:br>
              <a:rPr lang="en-US" sz="7200" b="1" i="1" dirty="0">
                <a:ln w="0"/>
                <a:solidFill>
                  <a:srgbClr val="0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3478E-D7D8-4964-8E2C-6CE91EA46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2489200"/>
            <a:ext cx="528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473B42-3749-4DC5-AA87-CD9A059993EC}"/>
              </a:ext>
            </a:extLst>
          </p:cNvPr>
          <p:cNvSpPr/>
          <p:nvPr/>
        </p:nvSpPr>
        <p:spPr>
          <a:xfrm>
            <a:off x="148856" y="116958"/>
            <a:ext cx="1184467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 Ohio Regional Association of Law Libraries</a:t>
            </a:r>
          </a:p>
          <a:p>
            <a:pPr algn="ctr"/>
            <a:r>
              <a:rPr lang="en-US" sz="2400" b="1" dirty="0"/>
              <a:t>gratefully acknowledges generous contributions from</a:t>
            </a:r>
          </a:p>
          <a:p>
            <a:pPr algn="ctr"/>
            <a:r>
              <a:rPr lang="en-US" sz="2400" b="1" dirty="0"/>
              <a:t>the following organizations and individuals: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Case Western Reserve Law Library</a:t>
            </a:r>
          </a:p>
          <a:p>
            <a:pPr algn="ctr"/>
            <a:r>
              <a:rPr lang="en-US" sz="2400" b="1" dirty="0"/>
              <a:t>ProQuest</a:t>
            </a:r>
          </a:p>
          <a:p>
            <a:pPr algn="ctr"/>
            <a:r>
              <a:rPr lang="en-US" sz="2400" b="1" dirty="0"/>
              <a:t>Commonwealth Law Books</a:t>
            </a:r>
          </a:p>
          <a:p>
            <a:pPr algn="ctr"/>
            <a:r>
              <a:rPr lang="en-US" sz="2400" b="1" dirty="0"/>
              <a:t>Ohio Capitol Connection</a:t>
            </a:r>
          </a:p>
          <a:p>
            <a:pPr algn="ctr"/>
            <a:r>
              <a:rPr lang="en-US" sz="2400" b="1" dirty="0"/>
              <a:t>Fastcase, Inc.</a:t>
            </a:r>
          </a:p>
          <a:p>
            <a:pPr algn="ctr"/>
            <a:r>
              <a:rPr lang="en-US" sz="2400" b="1" dirty="0"/>
              <a:t>Gale</a:t>
            </a:r>
          </a:p>
          <a:p>
            <a:pPr algn="ctr"/>
            <a:r>
              <a:rPr lang="en-US" sz="2400" b="1" dirty="0"/>
              <a:t>LexisNexis</a:t>
            </a:r>
          </a:p>
          <a:p>
            <a:pPr algn="ctr"/>
            <a:r>
              <a:rPr lang="en-US" sz="2400" b="1" dirty="0"/>
              <a:t>Thomson Reuters</a:t>
            </a:r>
          </a:p>
          <a:p>
            <a:pPr algn="ctr"/>
            <a:r>
              <a:rPr lang="en-US" sz="2400" b="1" dirty="0"/>
              <a:t>HeinOnline</a:t>
            </a:r>
          </a:p>
          <a:p>
            <a:pPr algn="ctr"/>
            <a:r>
              <a:rPr lang="en-US" sz="2400" b="1" dirty="0"/>
              <a:t>Bloomberg Law</a:t>
            </a:r>
          </a:p>
          <a:p>
            <a:pPr algn="ctr"/>
            <a:r>
              <a:rPr lang="en-US" sz="2400" b="1" dirty="0"/>
              <a:t>PLI</a:t>
            </a:r>
          </a:p>
          <a:p>
            <a:pPr algn="ctr"/>
            <a:r>
              <a:rPr lang="en-US" sz="2400" b="1" dirty="0"/>
              <a:t>Cleveland Metropolitan Bar Association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Thank you for your support!</a:t>
            </a:r>
          </a:p>
        </p:txBody>
      </p:sp>
    </p:spTree>
    <p:extLst>
      <p:ext uri="{BB962C8B-B14F-4D97-AF65-F5344CB8AC3E}">
        <p14:creationId xmlns:p14="http://schemas.microsoft.com/office/powerpoint/2010/main" val="2241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753D8A-02B2-4894-87C8-FED10FED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86" y="643466"/>
            <a:ext cx="5501428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3D73A4-9301-4FAB-88AF-D7F817F5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4074" y="6356350"/>
            <a:ext cx="6198782" cy="365125"/>
          </a:xfrm>
        </p:spPr>
        <p:txBody>
          <a:bodyPr/>
          <a:lstStyle/>
          <a:p>
            <a:r>
              <a:rPr lang="en-US" sz="1800" b="1" i="1" dirty="0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Created By: Eric Hess &amp; Kathleen M. Dugan</a:t>
            </a:r>
          </a:p>
        </p:txBody>
      </p:sp>
    </p:spTree>
    <p:extLst>
      <p:ext uri="{BB962C8B-B14F-4D97-AF65-F5344CB8AC3E}">
        <p14:creationId xmlns:p14="http://schemas.microsoft.com/office/powerpoint/2010/main" val="37643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000">
        <p:cut/>
      </p:transition>
    </mc:Choice>
    <mc:Fallback xmlns="">
      <p:transition advClick="0" advTm="600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6E483-0517-45D9-B91B-55E0E7EE0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ALL06">
            <a:hlinkClick r:id="" action="ppaction://media"/>
            <a:extLst>
              <a:ext uri="{FF2B5EF4-FFF2-40B4-BE49-F238E27FC236}">
                <a16:creationId xmlns:a16="http://schemas.microsoft.com/office/drawing/2014/main" id="{61D6A4AF-F715-46CF-BAF9-EF1AF86C9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4B34D1-5A9F-4D2A-ADA1-8D080D431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71" y="0"/>
            <a:ext cx="7701629" cy="653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31977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Progressive Field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53563" y="6356350"/>
            <a:ext cx="5752213" cy="365125"/>
          </a:xfrm>
        </p:spPr>
        <p:txBody>
          <a:bodyPr/>
          <a:lstStyle/>
          <a:p>
            <a:r>
              <a:rPr lang="en-US" sz="36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Quicken Loans Arena</a:t>
            </a:r>
            <a:endParaRPr lang="en-US" sz="36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LeBron James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FirstEnergy Stadium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AE117-B7D9-401E-A49B-DB46A6D63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30" y="116958"/>
            <a:ext cx="8210670" cy="59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7315200" cy="4876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4000" b="1"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Playhouse Square</a:t>
            </a:r>
            <a:endParaRPr lang="en-US" sz="4000" b="1" dirty="0"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>
        <p:cut/>
      </p:transition>
    </mc:Choice>
    <mc:Fallback xmlns="">
      <p:transition advClick="0" advTm="4000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1608</TotalTime>
  <Words>159</Words>
  <Application>Microsoft Office PowerPoint</Application>
  <PresentationFormat>Widescreen</PresentationFormat>
  <Paragraphs>49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Coming And Enjoy Your Stay In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Netservices</dc:creator>
  <cp:lastModifiedBy>Netservices</cp:lastModifiedBy>
  <cp:revision>122</cp:revision>
  <dcterms:created xsi:type="dcterms:W3CDTF">2017-09-08T14:32:14Z</dcterms:created>
  <dcterms:modified xsi:type="dcterms:W3CDTF">2017-10-05T14:24:34Z</dcterms:modified>
</cp:coreProperties>
</file>